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399" r:id="rId2"/>
    <p:sldId id="535" r:id="rId3"/>
    <p:sldId id="536" r:id="rId4"/>
    <p:sldId id="402" r:id="rId5"/>
    <p:sldId id="490" r:id="rId6"/>
    <p:sldId id="509" r:id="rId7"/>
    <p:sldId id="510" r:id="rId8"/>
    <p:sldId id="511" r:id="rId9"/>
    <p:sldId id="512" r:id="rId10"/>
    <p:sldId id="513" r:id="rId11"/>
    <p:sldId id="514" r:id="rId12"/>
    <p:sldId id="515" r:id="rId13"/>
    <p:sldId id="516" r:id="rId14"/>
    <p:sldId id="517" r:id="rId15"/>
    <p:sldId id="491" r:id="rId16"/>
    <p:sldId id="518" r:id="rId17"/>
    <p:sldId id="519" r:id="rId18"/>
    <p:sldId id="520" r:id="rId19"/>
    <p:sldId id="521" r:id="rId20"/>
    <p:sldId id="522" r:id="rId21"/>
    <p:sldId id="523" r:id="rId22"/>
    <p:sldId id="524" r:id="rId23"/>
    <p:sldId id="525" r:id="rId24"/>
    <p:sldId id="526" r:id="rId25"/>
    <p:sldId id="527" r:id="rId26"/>
    <p:sldId id="492" r:id="rId27"/>
    <p:sldId id="495" r:id="rId28"/>
    <p:sldId id="493" r:id="rId29"/>
    <p:sldId id="494" r:id="rId30"/>
    <p:sldId id="497" r:id="rId31"/>
    <p:sldId id="498" r:id="rId32"/>
    <p:sldId id="499" r:id="rId33"/>
    <p:sldId id="500" r:id="rId34"/>
    <p:sldId id="501" r:id="rId35"/>
    <p:sldId id="502" r:id="rId36"/>
    <p:sldId id="503" r:id="rId37"/>
    <p:sldId id="504" r:id="rId38"/>
    <p:sldId id="505" r:id="rId39"/>
    <p:sldId id="506" r:id="rId40"/>
    <p:sldId id="507" r:id="rId41"/>
    <p:sldId id="508" r:id="rId42"/>
    <p:sldId id="528" r:id="rId43"/>
    <p:sldId id="529" r:id="rId44"/>
    <p:sldId id="530" r:id="rId45"/>
    <p:sldId id="531" r:id="rId46"/>
    <p:sldId id="532" r:id="rId47"/>
    <p:sldId id="534" r:id="rId48"/>
    <p:sldId id="533" r:id="rId49"/>
    <p:sldId id="537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9A66E3D-4627-49FB-8EDC-5ADFF2B292DC}">
          <p14:sldIdLst>
            <p14:sldId id="399"/>
            <p14:sldId id="535"/>
            <p14:sldId id="536"/>
            <p14:sldId id="402"/>
          </p14:sldIdLst>
        </p14:section>
        <p14:section name="Фаза Маркировки" id="{11A4239B-73C6-4C1C-9DBF-36C62ED8EBA8}">
          <p14:sldIdLst>
            <p14:sldId id="490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491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</p14:sldIdLst>
        </p14:section>
        <p14:section name="Корни - Eager roots" id="{74240015-A6AE-4E88-99ED-86E9F93C2107}">
          <p14:sldIdLst>
            <p14:sldId id="492"/>
            <p14:sldId id="495"/>
            <p14:sldId id="493"/>
            <p14:sldId id="494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</p14:sldIdLst>
        </p14:section>
        <p14:section name="Roots - Pinned locals" id="{7C5B415B-6A3B-43E1-9480-9732ACE3F5B3}">
          <p14:sldIdLst>
            <p14:sldId id="508"/>
            <p14:sldId id="528"/>
            <p14:sldId id="529"/>
            <p14:sldId id="530"/>
            <p14:sldId id="531"/>
            <p14:sldId id="532"/>
            <p14:sldId id="534"/>
            <p14:sldId id="533"/>
            <p14:sldId id="53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7E1"/>
    <a:srgbClr val="57563B"/>
    <a:srgbClr val="D5D9D1"/>
    <a:srgbClr val="788571"/>
    <a:srgbClr val="838F79"/>
    <a:srgbClr val="45442F"/>
    <a:srgbClr val="71806D"/>
    <a:srgbClr val="555845"/>
    <a:srgbClr val="D3B060"/>
    <a:srgbClr val="636C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6807" autoAdjust="0"/>
  </p:normalViewPr>
  <p:slideViewPr>
    <p:cSldViewPr snapToGrid="0">
      <p:cViewPr varScale="1">
        <p:scale>
          <a:sx n="81" d="100"/>
          <a:sy n="81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2AA2D-F3FD-4622-BBC6-712AF01C4DDE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90907-BE26-48C9-88BE-8D126E13B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23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0B26F76-ACB1-4445-9E15-B1A9C6610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0E96F9B-AA29-46F9-B800-ED0F75024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D79BC4F-3B3A-4914-8F14-E655F9771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B07194F-6DDB-41FF-A569-FF1DEDE3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8072646-178D-43D4-9F99-76406F6AB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99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83430CD-A2DB-4022-9B63-A2A20F6E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84CA2BC9-668A-4364-8099-DD7F6A5A5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8A9C8DB-0C07-439F-AE76-A189255F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8C1003B-35DE-4804-B383-027DEFBC1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8633CC7-B76F-48D8-B15A-1A4D55B00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7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88ACF42B-AE9C-45FB-B914-5085F077D5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C2A134AA-85E9-4DC3-A276-77CD7A5B2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A813046-F452-42AC-93E1-CD17AE1BF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729B4B6-F3F1-49C4-AD96-D9FF7101F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4D8D2DC-BAE9-4CD0-A96E-DF94D833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D64CC17-6E88-416E-9EED-38E8C24D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1FC1D70-94CE-43FA-B3D2-52320E833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E8574D6-4C86-4322-9DA0-D39904BCF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93DDE9A-6AA0-4736-AD6F-D2DAEEB54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D1A7C8B-64B4-4637-A67C-81080C54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88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74294A-CB8B-4E46-BF35-C0755B5DB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23BDDAC-FAE3-4A09-9ACB-F4829B86B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797AE7D-6669-4A9E-BE68-60B33CB1C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F3FAF1F-7C79-45A0-BD20-28EC90EE8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E41726B-C473-4315-8DB1-BD2980AE2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09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6AFD64-65E7-4862-92EB-9FBE57D7D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616C2A7-36E1-4BCA-A444-29211F7DE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D57DE0E-C0E9-4205-B257-E58CE8887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ACB9AE2-372B-464A-B74C-2AF3568E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8DDEDF4-AC4B-4901-AF69-73E95BD20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88BAEBB-BA0B-468A-9A8C-FABBDED95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68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110F775-A5CB-41AB-9565-1128D66A0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5E26CCC-AB6A-4734-B721-AB8BF1E65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C5D4B93-2968-45D6-8150-810A5A164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ECEAC14-AEE5-4D37-A7B9-8AD855DA2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7BCB489E-CD71-43C3-9672-5D7BE9A83D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CD6D34C1-9694-4306-A7E4-EA042CD17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D8331984-65D9-477F-9CD4-10692B215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BA475654-B2D0-4761-BA6E-3E9BC640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0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8A7704-6E73-4F56-84B7-7B2E0B52C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EC394819-CB22-4AD9-8AA3-0E80BBBFD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463FDCE-A572-42A1-A61D-FD2A1B81E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9481C5B-65BA-40B3-BC36-06535FC47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72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9F117DDF-A599-4C1F-9785-35970B9A9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F7DE616F-0C0B-4EEB-9E0E-AF2352C7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42A71CA-1F15-45B3-B6FF-237E820C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55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78B239B-D89A-4527-AACE-F02992CE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14DBDEF-BCEA-4A3A-A74B-F520F241D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895BE77-DE24-4F33-B59B-B0F41469D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9DA9F91-D69B-414D-9AFA-3D2B9B62E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EE5E8C2-F5FE-4AC5-A571-6ED89C921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1E084E9-3161-490E-AAB5-6EFC504CC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43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8CC1AF-DB0D-4DC6-A2BD-84D87684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179D706-6AF7-4FE7-B295-25AAB2F2E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C5B175D-5AD9-4F89-8D2F-AF4146963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FAD4DA1-A8B2-4177-B9C4-CE762BC7A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24E6C29-6045-4A43-9CAD-839E308A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E8FC81A-8484-4E62-B15E-4F40FD622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3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FE15574-6906-4889-A015-01A786CBE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03ECF8F-8545-4CF9-850D-2313DE7DA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0891320-52D9-4F95-8EBC-7B880862E8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F324F-C5C1-4FC1-AD64-7D1CD113A231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0A8F960-4A43-4940-80E8-DEE868BBD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67DCDD-9E7B-412B-A99E-0BFDBFB6E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64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idristij/dotnetbook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обои на рабочий стол весна">
            <a:extLst>
              <a:ext uri="{FF2B5EF4-FFF2-40B4-BE49-F238E27FC236}">
                <a16:creationId xmlns="" xmlns:a16="http://schemas.microsoft.com/office/drawing/2014/main" id="{6C67E5BD-9A90-4585-A8C0-73F527D3D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2" r="38635"/>
          <a:stretch/>
        </p:blipFill>
        <p:spPr bwMode="auto">
          <a:xfrm>
            <a:off x="6853630" y="0"/>
            <a:ext cx="5338370" cy="688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EC40B3E3-1321-4ABE-A6F4-5376C3A2B32E}"/>
              </a:ext>
            </a:extLst>
          </p:cNvPr>
          <p:cNvSpPr/>
          <p:nvPr/>
        </p:nvSpPr>
        <p:spPr>
          <a:xfrm>
            <a:off x="0" y="0"/>
            <a:ext cx="7175157" cy="6858000"/>
          </a:xfrm>
          <a:prstGeom prst="rect">
            <a:avLst/>
          </a:prstGeom>
          <a:solidFill>
            <a:srgbClr val="57563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77BE093A-5441-B245-B76F-967BE5CAF20B}"/>
              </a:ext>
            </a:extLst>
          </p:cNvPr>
          <p:cNvSpPr>
            <a:spLocks noGrp="1"/>
          </p:cNvSpPr>
          <p:nvPr/>
        </p:nvSpPr>
        <p:spPr>
          <a:xfrm>
            <a:off x="6818298" y="0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="" xmlns:a16="http://schemas.microsoft.com/office/drawing/2014/main" id="{D17D0D07-E864-418B-9C99-842B9FF9D02C}"/>
              </a:ext>
            </a:extLst>
          </p:cNvPr>
          <p:cNvSpPr txBox="1">
            <a:spLocks/>
          </p:cNvSpPr>
          <p:nvPr/>
        </p:nvSpPr>
        <p:spPr>
          <a:xfrm>
            <a:off x="748729" y="5164001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Сидристый Станислав</a:t>
            </a:r>
            <a:endParaRPr lang="en-US" dirty="0">
              <a:solidFill>
                <a:srgbClr val="78857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="" xmlns:a16="http://schemas.microsoft.com/office/drawing/2014/main" id="{60694C37-4112-440B-80E9-7768F3FDB4FC}"/>
              </a:ext>
            </a:extLst>
          </p:cNvPr>
          <p:cNvSpPr txBox="1">
            <a:spLocks/>
          </p:cNvSpPr>
          <p:nvPr/>
        </p:nvSpPr>
        <p:spPr>
          <a:xfrm>
            <a:off x="708621" y="2201261"/>
            <a:ext cx="5754624" cy="252447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20000"/>
              </a:prstClr>
            </a:outerShdw>
          </a:effectLst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Garbage Collector</a:t>
            </a:r>
            <a:r>
              <a:rPr lang="ru-RU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/>
            </a:r>
            <a:br>
              <a:rPr lang="ru-RU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endParaRPr lang="ru-RU" sz="2000" b="1" dirty="0">
              <a:solidFill>
                <a:srgbClr val="E4E7E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1. </a:t>
            </a:r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Различные слои управления памятью</a:t>
            </a:r>
            <a:endParaRPr lang="en-US" sz="2000" b="1" dirty="0">
              <a:solidFill>
                <a:srgbClr val="78857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  <a:p>
            <a:r>
              <a:rPr lang="en-US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2. </a:t>
            </a:r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Введение в сборку мусора</a:t>
            </a:r>
          </a:p>
          <a:p>
            <a:r>
              <a:rPr lang="ru-RU" sz="20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3. Фаза маркировки</a:t>
            </a:r>
          </a:p>
          <a:p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4. Фаза планирования</a:t>
            </a:r>
          </a:p>
          <a:p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5. Фаза зачистки и сжатия</a:t>
            </a:r>
          </a:p>
          <a:p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6. Продвинутые особенности</a:t>
            </a:r>
          </a:p>
        </p:txBody>
      </p:sp>
      <p:pic>
        <p:nvPicPr>
          <p:cNvPr id="1026" name="Picture 2" descr="big-logo.png">
            <a:extLst>
              <a:ext uri="{FF2B5EF4-FFF2-40B4-BE49-F238E27FC236}">
                <a16:creationId xmlns="" xmlns:a16="http://schemas.microsoft.com/office/drawing/2014/main" id="{D1493E75-BE72-49F6-8E90-0CB15DD8B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342" y="5866201"/>
            <a:ext cx="3825914" cy="8082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1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стадии: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Garbage Collector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понимает, какие поколения будут собраны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GC .NET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является трассирующим: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Он стартует с различных корней 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И относительно них обходит весь граф объектов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Всё, до чего не дошёл механизм обхода – мёртвые объекты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Если рассматривать простой сценарий, когда </a:t>
            </a:r>
            <a:r>
              <a:rPr lang="en-US" dirty="0"/>
              <a:t>GC non-concurrent:</a:t>
            </a:r>
          </a:p>
        </p:txBody>
      </p:sp>
    </p:spTree>
    <p:extLst>
      <p:ext uri="{BB962C8B-B14F-4D97-AF65-F5344CB8AC3E}">
        <p14:creationId xmlns:p14="http://schemas.microsoft.com/office/powerpoint/2010/main" val="4162578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стадии:</a:t>
            </a:r>
          </a:p>
          <a:p>
            <a:endParaRPr lang="ru-RU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Garbage Collector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понимает, какие поколения будут собраны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GC .NET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является трассирующим: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Он стартует с различных корней 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И относительно них обходит весь граф объектов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Всё, до чего не дошёл механизм обхода – мёртвые объекты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Если рассматривать простой сценарий, когда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GC non-concurrent: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Managed </a:t>
            </a:r>
            <a:r>
              <a:rPr lang="ru-RU" dirty="0"/>
              <a:t>потоки встают</a:t>
            </a:r>
          </a:p>
        </p:txBody>
      </p:sp>
    </p:spTree>
    <p:extLst>
      <p:ext uri="{BB962C8B-B14F-4D97-AF65-F5344CB8AC3E}">
        <p14:creationId xmlns:p14="http://schemas.microsoft.com/office/powerpoint/2010/main" val="371538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стадии: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Garbage Collector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понимает, какие поколения будут собраны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GC .NET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является трассирующим: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Он стартует с различных корней 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И относительно них обходит весь граф объектов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Всё, до чего не дошёл механизм обхода – мёртвые объекты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Если рассматривать простой сценарий, когда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GC non-concurrent: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Managed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потоки встают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Можно делать с памятью всё, что угодно</a:t>
            </a:r>
          </a:p>
        </p:txBody>
      </p:sp>
    </p:spTree>
    <p:extLst>
      <p:ext uri="{BB962C8B-B14F-4D97-AF65-F5344CB8AC3E}">
        <p14:creationId xmlns:p14="http://schemas.microsoft.com/office/powerpoint/2010/main" val="2174031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02425021-A288-4C80-99B3-63F4CBAA6115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14" name="Picture 11">
              <a:extLst>
                <a:ext uri="{FF2B5EF4-FFF2-40B4-BE49-F238E27FC236}">
                  <a16:creationId xmlns="" xmlns:a16="http://schemas.microsoft.com/office/drawing/2014/main" id="{C057463B-1C79-4D20-B1A1-0C5B41819D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41EA9584-3EFE-450A-A31F-9D017354FCFE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238005" y="1263192"/>
            <a:ext cx="914090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стадии: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Garbage Collector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понимает, какие поколения будут собраны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GC .NET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является трассирующим: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Он стартует с различных корней 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И относительно них обходит весь граф объектов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Всё, до чего не дошёл механизм обхода – мёртвые объекты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Если рассматривать простой сценарий, когда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GC non-concurrent: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Managed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потоки встают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Можно делать с памятью всё, что угодно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Например, сделать фазу маркировки</a:t>
            </a:r>
          </a:p>
        </p:txBody>
      </p:sp>
    </p:spTree>
    <p:extLst>
      <p:ext uri="{BB962C8B-B14F-4D97-AF65-F5344CB8AC3E}">
        <p14:creationId xmlns:p14="http://schemas.microsoft.com/office/powerpoint/2010/main" val="1081764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стадии: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Garbage Collector </a:t>
            </a:r>
            <a:r>
              <a:rPr lang="ru-RU" dirty="0"/>
              <a:t>понимает, какие поколения будут собраны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GC .NET </a:t>
            </a:r>
            <a:r>
              <a:rPr lang="ru-RU" dirty="0"/>
              <a:t>является трассирующим: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Он стартует с различных корней 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И относительно них обходит весь граф объектов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Всё, до чего не дошёл механизм обхода – мёртвые объекты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Если рассматривать простой сценарий, когда </a:t>
            </a:r>
            <a:r>
              <a:rPr lang="en-US" dirty="0"/>
              <a:t>GC non-concurrent: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Managed </a:t>
            </a:r>
            <a:r>
              <a:rPr lang="ru-RU" dirty="0"/>
              <a:t>потоки встают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Можно делать с памятью всё, что угодно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Например, сделать фазу маркировки</a:t>
            </a:r>
          </a:p>
        </p:txBody>
      </p:sp>
    </p:spTree>
    <p:extLst>
      <p:ext uri="{BB962C8B-B14F-4D97-AF65-F5344CB8AC3E}">
        <p14:creationId xmlns:p14="http://schemas.microsoft.com/office/powerpoint/2010/main" val="116493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 для любого адреса из группы «корней»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 заголовке объекта устанавливается флаг </a:t>
            </a:r>
            <a:r>
              <a:rPr lang="en-US" dirty="0"/>
              <a:t>pin </a:t>
            </a:r>
            <a:r>
              <a:rPr lang="ru-RU" dirty="0"/>
              <a:t>если объект </a:t>
            </a:r>
            <a:r>
              <a:rPr lang="en-US" dirty="0"/>
              <a:t>– pinned (</a:t>
            </a:r>
            <a:r>
              <a:rPr lang="ru-RU" dirty="0"/>
              <a:t>что понимается по таблице </a:t>
            </a:r>
            <a:r>
              <a:rPr lang="en-US" dirty="0"/>
              <a:t>pinned handles)</a:t>
            </a:r>
            <a:endParaRPr lang="ru-RU" dirty="0"/>
          </a:p>
          <a:p>
            <a:pPr marL="800100" lvl="1" indent="-3429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4614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 для любого адреса из группы «корней»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 заголовке объекта устанавливается флаг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если объект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 pinned (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что понимается по таблице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pinned handles)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Зная информацию о полях типа через </a:t>
            </a:r>
            <a:r>
              <a:rPr lang="en-US" dirty="0" err="1"/>
              <a:t>MethodsTable</a:t>
            </a:r>
            <a:r>
              <a:rPr lang="en-US" dirty="0"/>
              <a:t> </a:t>
            </a:r>
            <a:r>
              <a:rPr lang="ru-RU" dirty="0"/>
              <a:t>обходим все исходящие ссылки. </a:t>
            </a:r>
          </a:p>
          <a:p>
            <a:pPr marL="800100" lvl="1" indent="-3429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1048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 для любого адреса из группы «корней»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 заголовке объекта устанавливается флаг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если объект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 pinned (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что понимается по таблице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pinned handles)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Зная информацию о полях типа через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MethodsTable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обходим все исходящие ссылки.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Обход графа осуществляется обходом в глубину, сохраняя состояние в стеке</a:t>
            </a:r>
          </a:p>
        </p:txBody>
      </p:sp>
    </p:spTree>
    <p:extLst>
      <p:ext uri="{BB962C8B-B14F-4D97-AF65-F5344CB8AC3E}">
        <p14:creationId xmlns:p14="http://schemas.microsoft.com/office/powerpoint/2010/main" val="844577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 для любого адреса из группы «корней»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 заголовке объекта устанавливается флаг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если объект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 pinned (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что понимается по таблице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pinned handles)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Зная информацию о полях типа через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MethodsTable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обходим все исходящие ссылки.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Обход графа осуществляется обходом в глубину, сохраняя состояние в стеке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При посещении каждого объекта:</a:t>
            </a:r>
          </a:p>
        </p:txBody>
      </p:sp>
    </p:spTree>
    <p:extLst>
      <p:ext uri="{BB962C8B-B14F-4D97-AF65-F5344CB8AC3E}">
        <p14:creationId xmlns:p14="http://schemas.microsoft.com/office/powerpoint/2010/main" val="3938621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 для любого адреса из группы «корней»</a:t>
            </a:r>
          </a:p>
          <a:p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 заголовке объекта устанавливается флаг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если объект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 pinned (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что понимается по таблице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pinned handles)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Зная информацию о полях типа через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MethodsTable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обходим все исходящие ссылки.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Обход графа осуществляется обходом в глубину, сохраняя состояние в стеке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При посещении каждого объекта: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Если объект уже посещен, он пропускается</a:t>
            </a:r>
          </a:p>
          <a:p>
            <a:pPr marL="800100" lvl="1" indent="-3429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8636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E8ADF90-D148-4080-BF29-2AA4040B10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F4598DD1-0D4C-4E43-9F50-61DAB7F0E9EF}"/>
              </a:ext>
            </a:extLst>
          </p:cNvPr>
          <p:cNvGrpSpPr/>
          <p:nvPr/>
        </p:nvGrpSpPr>
        <p:grpSpPr>
          <a:xfrm>
            <a:off x="5885037" y="1724213"/>
            <a:ext cx="5324476" cy="3649945"/>
            <a:chOff x="5855088" y="-117199"/>
            <a:chExt cx="5324476" cy="3649945"/>
          </a:xfrm>
        </p:grpSpPr>
        <p:sp>
          <p:nvSpPr>
            <p:cNvPr id="11" name="Content Placeholder 6">
              <a:extLst>
                <a:ext uri="{FF2B5EF4-FFF2-40B4-BE49-F238E27FC236}">
                  <a16:creationId xmlns:a16="http://schemas.microsoft.com/office/drawing/2014/main" xmlns="" id="{1EFFAE98-7A7C-4E9E-85A1-E9037FA2EC8D}"/>
                </a:ext>
              </a:extLst>
            </p:cNvPr>
            <p:cNvSpPr txBox="1">
              <a:spLocks/>
            </p:cNvSpPr>
            <p:nvPr/>
          </p:nvSpPr>
          <p:spPr>
            <a:xfrm>
              <a:off x="5855088" y="-117199"/>
              <a:ext cx="5324476" cy="364994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228594" indent="-228594" algn="l" defTabSz="1219170" rtl="0" eaLnBrk="1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838179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447764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209745" indent="-38099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indent="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Стеки: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WEB/WPF/WinForms/…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C/C++, C++/CLI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когда необходимо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solidFill>
                    <a:srgbClr val="222222"/>
                  </a:solidFill>
                  <a:latin typeface="Calibri Light"/>
                </a:rPr>
                <a:t>EPAM Systems</a:t>
              </a:r>
              <a:endPara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Книга: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    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https://github.com/sidristij/dotnetbook </a:t>
              </a: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endParaRPr lang="ru-RU" sz="1800" dirty="0">
                <a:latin typeface="Calibri Light"/>
              </a:endParaRP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lang="ru-RU" sz="1800" b="1" dirty="0">
                  <a:latin typeface="Calibri Light"/>
                </a:rPr>
                <a:t>Связь:</a:t>
              </a:r>
              <a:endParaRPr lang="en-US" sz="1800" b="1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telegram: @</a:t>
              </a:r>
              <a:r>
                <a:rPr lang="en-US" sz="1800" dirty="0" err="1">
                  <a:latin typeface="Calibri Light"/>
                </a:rPr>
                <a:t>sidristij</a:t>
              </a:r>
              <a:endParaRPr lang="en-US" sz="1800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skype: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stanislav.sidristy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sunex.development@gmail.com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</a:endParaRPr>
            </a:p>
          </p:txBody>
        </p:sp>
        <p:pic>
          <p:nvPicPr>
            <p:cNvPr id="12" name="Picture 10" descr="github icon">
              <a:extLst>
                <a:ext uri="{FF2B5EF4-FFF2-40B4-BE49-F238E27FC236}">
                  <a16:creationId xmlns:a16="http://schemas.microsoft.com/office/drawing/2014/main" xmlns="" id="{C72969AF-E61E-405A-B98E-29D5148F1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3290" y="1378238"/>
              <a:ext cx="22860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44442A72-1A0A-4799-96DD-FA7FDF79CC46}"/>
              </a:ext>
            </a:extLst>
          </p:cNvPr>
          <p:cNvGrpSpPr/>
          <p:nvPr/>
        </p:nvGrpSpPr>
        <p:grpSpPr>
          <a:xfrm>
            <a:off x="1332413" y="2195369"/>
            <a:ext cx="1859803" cy="2315071"/>
            <a:chOff x="834807" y="2156330"/>
            <a:chExt cx="1859803" cy="231507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DF7677AC-E564-466A-B5C3-729F8F0461EF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B42E08AB-1A3D-4C01-9A35-33CC984C9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413001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 для любого адреса из группы «корней»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 заголовке объекта устанавливается флаг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если объект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 pinned (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что понимается по таблице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pinned handles)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Зная информацию о полях типа через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MethodsTable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обходим все исходящие ссылки.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Обход графа осуществляется обходом в глубину, сохраняя состояние в стеке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При посещении каждого объекта: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Если объект уже посещен, он пропускается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Объект маркируется как посещенный через простановку флага в указателе на </a:t>
            </a:r>
            <a:r>
              <a:rPr lang="en-US" dirty="0"/>
              <a:t>VMT</a:t>
            </a:r>
          </a:p>
          <a:p>
            <a:pPr marL="800100" lvl="1" indent="-3429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8545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 для любого адреса из группы «корней»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 заголовке объекта устанавливается флаг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если объект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 pinned (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что понимается по таблице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pinned handles)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Зная информацию о полях типа через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MethodsTable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обходим все исходящие ссылки.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Обход графа осуществляется обходом в глубину, сохраняя состояние в стеке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При посещении каждого объекта: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Если объект уже посещен, он пропускается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Объект маркируется как посещенный через простановку флага в указателе на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VMT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Т.к. все </a:t>
            </a:r>
            <a:r>
              <a:rPr lang="en-US" dirty="0"/>
              <a:t>VMT </a:t>
            </a:r>
            <a:r>
              <a:rPr lang="ru-RU" dirty="0"/>
              <a:t>выровнены по размеру слова, то младшие 2 бита адреса не используются и могут быть задействованы при </a:t>
            </a:r>
            <a:r>
              <a:rPr lang="en-US" dirty="0"/>
              <a:t>GC</a:t>
            </a:r>
          </a:p>
        </p:txBody>
      </p:sp>
    </p:spTree>
    <p:extLst>
      <p:ext uri="{BB962C8B-B14F-4D97-AF65-F5344CB8AC3E}">
        <p14:creationId xmlns:p14="http://schemas.microsoft.com/office/powerpoint/2010/main" val="2907411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 для любого адреса из группы «корней»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 заголовке объекта устанавливается флаг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если объект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 pinned (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что понимается по таблице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pinned handles)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Зная информацию о полях типа через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MethodsTable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обходим все исходящие ссылки.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Обход графа осуществляется обходом в глубину, сохраняя состояние в стеке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При посещении каждого объекта: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Если объект уже посещен, он пропускается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Объект маркируется как посещенный через простановку флага в указателе на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VMT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Т.к. все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VMT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выровнены по размеру слова, то младшие 2 бита адреса не используются и могут быть задействованы при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GC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Все исходящие указатели добавляются в стек адресов на обход</a:t>
            </a:r>
          </a:p>
        </p:txBody>
      </p:sp>
    </p:spTree>
    <p:extLst>
      <p:ext uri="{BB962C8B-B14F-4D97-AF65-F5344CB8AC3E}">
        <p14:creationId xmlns:p14="http://schemas.microsoft.com/office/powerpoint/2010/main" val="3660093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 для любого адреса из группы «корней»</a:t>
            </a:r>
          </a:p>
          <a:p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 заголовке объекта устанавливается флаг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если объект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 pinned (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что понимается по таблице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pinned handles)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Зная информацию о полях типа через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MethodsTable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обходим все исходящие ссылки.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Обход графа осуществляется обходом в глубину, сохраняя состояние в стеке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При посещении каждого объекта: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Если объект уже посещен, он пропускается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Объект маркируется как посещенный через простановку флага в указателе на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VMT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Т.к. все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VMT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выровнены по размеру слова, то младшие 2 бита адреса не используются и могут быть задействованы при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GC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Все исходящие указатели добавляются в стек адресов на обход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Обход заканчивается, когда стек адресов обхода пустеет</a:t>
            </a:r>
          </a:p>
        </p:txBody>
      </p:sp>
    </p:spTree>
    <p:extLst>
      <p:ext uri="{BB962C8B-B14F-4D97-AF65-F5344CB8AC3E}">
        <p14:creationId xmlns:p14="http://schemas.microsoft.com/office/powerpoint/2010/main" val="97239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 для любого адреса из группы «корней»</a:t>
            </a:r>
          </a:p>
          <a:p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 заголовке объекта устанавливается флаг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если объект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 pinned (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что понимается по таблице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pinned handles)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Зная информацию о полях типа через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MethodsTable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обходим все исходящие ссылки.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Обход графа осуществляется обходом в глубину, сохраняя состояние в стеке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При посещении каждого объекта: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Если объект уже посещен, он пропускается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Объект маркируется как посещенный через простановку флага в указателе на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VMT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Т.к. все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VMT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выровнены по размеру слова, то младшие 2 бита адреса не используются и могут быть задействованы при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GC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Все исходящие указатели добавляются в стек адресов на обход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Обход заканчивается, когда стек адресов обхода пустеет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Все установленные флаги стираются во время фазы планирования</a:t>
            </a:r>
          </a:p>
          <a:p>
            <a:pPr marL="800100" lvl="1" indent="-3429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1964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 для любого адреса из группы «корней»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 заголовке объекта устанавливается флаг </a:t>
            </a:r>
            <a:r>
              <a:rPr lang="en-US" dirty="0"/>
              <a:t>pin </a:t>
            </a:r>
            <a:r>
              <a:rPr lang="ru-RU" dirty="0"/>
              <a:t>если объект </a:t>
            </a:r>
            <a:r>
              <a:rPr lang="en-US" dirty="0"/>
              <a:t>– pinned (</a:t>
            </a:r>
            <a:r>
              <a:rPr lang="ru-RU" dirty="0"/>
              <a:t>что понимается по таблице </a:t>
            </a:r>
            <a:r>
              <a:rPr lang="en-US" dirty="0"/>
              <a:t>pinned handles)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Зная информацию о полях типа через </a:t>
            </a:r>
            <a:r>
              <a:rPr lang="en-US" dirty="0" err="1"/>
              <a:t>MethodsTable</a:t>
            </a:r>
            <a:r>
              <a:rPr lang="en-US" dirty="0"/>
              <a:t> </a:t>
            </a:r>
            <a:r>
              <a:rPr lang="ru-RU" dirty="0"/>
              <a:t>обходим все исходящие ссылки.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Обход графа осуществляется обходом в глубину, сохраняя состояние в стеке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При посещении каждого объекта: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Если объект уже посещен, он пропускается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Объект маркируется как посещенный через простановку флага в указателе на </a:t>
            </a:r>
            <a:r>
              <a:rPr lang="en-US" dirty="0"/>
              <a:t>VMT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Т.к. все </a:t>
            </a:r>
            <a:r>
              <a:rPr lang="en-US" dirty="0"/>
              <a:t>VMT </a:t>
            </a:r>
            <a:r>
              <a:rPr lang="ru-RU" dirty="0"/>
              <a:t>выровнены по размеру слова, то младшие 2 бита адреса не используются и могут быть задействованы при </a:t>
            </a:r>
            <a:r>
              <a:rPr lang="en-US" dirty="0"/>
              <a:t>GC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Все исходящие указатели добавляются в стек адресов на обход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Обход заканчивается, когда стек адресов обхода пустеет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Все установленные флаги стираются во время фазы планирования</a:t>
            </a:r>
          </a:p>
          <a:p>
            <a:pPr marL="800100" lvl="1" indent="-3429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1644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="" xmlns:a16="http://schemas.microsoft.com/office/drawing/2014/main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8" y="3205214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ru-RU" sz="36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300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272038" y="2844224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DoSomething(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path)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path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Path.GetFullPath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(path);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Directory.Delete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(path);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Локальные переменные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37206" y="4488243"/>
            <a:ext cx="3714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Есть только 1 ссылка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AFF1F0EA-B254-4F59-ADF1-DD0E19C64D83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15" name="Picture 11">
              <a:extLst>
                <a:ext uri="{FF2B5EF4-FFF2-40B4-BE49-F238E27FC236}">
                  <a16:creationId xmlns="" xmlns:a16="http://schemas.microsoft.com/office/drawing/2014/main" id="{C1AA2C81-57F1-4392-BF46-8E39F4BC54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6E525555-4F48-44F0-A1C6-16D97E5E80CF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6414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272038" y="2844224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DoSomething(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path)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path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Path.GetFullPath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(path);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Directory.Delete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(path);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Локальные переменные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37206" y="4488243"/>
            <a:ext cx="3714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Есть только 1 ссылка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Не должно быть собрано </a:t>
            </a:r>
            <a:r>
              <a:rPr lang="en-US" dirty="0"/>
              <a:t>GC</a:t>
            </a:r>
            <a:endParaRPr lang="ru-RU" dirty="0"/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DA83CEB5-340A-463D-862A-CF3EFE77D8DB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11" name="Picture 11">
              <a:extLst>
                <a:ext uri="{FF2B5EF4-FFF2-40B4-BE49-F238E27FC236}">
                  <a16:creationId xmlns="" xmlns:a16="http://schemas.microsoft.com/office/drawing/2014/main" id="{2F4A785E-8F9E-4D8A-BED1-FDEA2B9C30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7EC8354B-192A-4511-9776-7A55DB9CA3AF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3012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272038" y="2844224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DoSomething(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path)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service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IoContainer.Resolve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IWebService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&gt;(path);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service.RunLongRunningRequest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Локальные переменные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37206" y="4488243"/>
            <a:ext cx="3714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Есть только 1 ссылка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Не должно быть собрано </a:t>
            </a:r>
            <a:r>
              <a:rPr lang="en-US" dirty="0"/>
              <a:t>GC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Может жить долго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E3F89F7B-8F75-4770-B4EE-68AAB9A00CC5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14" name="Picture 11">
              <a:extLst>
                <a:ext uri="{FF2B5EF4-FFF2-40B4-BE49-F238E27FC236}">
                  <a16:creationId xmlns="" xmlns:a16="http://schemas.microsoft.com/office/drawing/2014/main" id="{39D5A243-9122-480B-8FA9-1BE6E54244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A4E33445-AE61-44A9-AA85-2D6A23A4263A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3630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C1B422D4-B395-49B3-B0A6-FE449F800C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A93BFE0-72DC-4736-9797-98E34C8A7D85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D86FFA0-7246-4F9C-8DA0-0EB436DA1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669" y="6471082"/>
            <a:ext cx="1771688" cy="322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7A1905E-1A72-470C-97C9-5F12FD18C0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168" y="1496315"/>
            <a:ext cx="2271663" cy="320725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254CD356-E175-4304-97E9-BA71946139AB}"/>
              </a:ext>
            </a:extLst>
          </p:cNvPr>
          <p:cNvGrpSpPr/>
          <p:nvPr/>
        </p:nvGrpSpPr>
        <p:grpSpPr>
          <a:xfrm>
            <a:off x="1332413" y="2195369"/>
            <a:ext cx="1859803" cy="2315071"/>
            <a:chOff x="834807" y="2156330"/>
            <a:chExt cx="1859803" cy="231507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CF852BDE-83DE-4451-840D-311BB4D7FDB3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xmlns="" id="{18AF52E7-E375-4B15-BBF6-86B59B743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4C9B476-C122-40D6-B674-AB7A184A3CE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748" y="1496315"/>
            <a:ext cx="2271662" cy="32072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D08D411-0EDC-40EA-9C88-842EEE18BF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6852" y="419098"/>
            <a:ext cx="4191585" cy="4667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25D65E75-FE47-4688-A50E-7BD153F8D38D}"/>
              </a:ext>
            </a:extLst>
          </p:cNvPr>
          <p:cNvGrpSpPr/>
          <p:nvPr/>
        </p:nvGrpSpPr>
        <p:grpSpPr>
          <a:xfrm>
            <a:off x="6316852" y="5313995"/>
            <a:ext cx="4613222" cy="369332"/>
            <a:chOff x="6186324" y="5411452"/>
            <a:chExt cx="4613222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F5D99A41-F3BB-4867-A6EE-6C5F144D1583}"/>
                </a:ext>
              </a:extLst>
            </p:cNvPr>
            <p:cNvSpPr txBox="1"/>
            <p:nvPr/>
          </p:nvSpPr>
          <p:spPr>
            <a:xfrm>
              <a:off x="6186324" y="5411452"/>
              <a:ext cx="46132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linkClick r:id="rId8"/>
                </a:rPr>
                <a:t>https://github.com/sidristij/dotnetbook</a:t>
              </a:r>
              <a:r>
                <a:rPr lang="en-US" dirty="0"/>
                <a:t> </a:t>
              </a:r>
            </a:p>
          </p:txBody>
        </p:sp>
        <p:pic>
          <p:nvPicPr>
            <p:cNvPr id="1026" name="Picture 2" descr="ÐÐ°ÑÑÐ¸Ð½ÐºÐ¸ Ð¿Ð¾ Ð·Ð°Ð¿ÑÐ¾ÑÑ github">
              <a:extLst>
                <a:ext uri="{FF2B5EF4-FFF2-40B4-BE49-F238E27FC236}">
                  <a16:creationId xmlns:a16="http://schemas.microsoft.com/office/drawing/2014/main" xmlns="" id="{EFFF7901-5549-42A7-B414-691A9312D4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6852" y="5476717"/>
              <a:ext cx="238801" cy="23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7305C9A2-3C82-496E-8148-97341D9E41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7073" y="1174673"/>
            <a:ext cx="2740398" cy="3869037"/>
          </a:xfrm>
          <a:prstGeom prst="rect">
            <a:avLst/>
          </a:prstGeom>
          <a:effectLst>
            <a:glow rad="177800">
              <a:schemeClr val="bg1">
                <a:alpha val="18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68904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272038" y="2844224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DoSomething(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path)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service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IoContainer.Resolve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IWebService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&gt;(path);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service.RunLongRunningRequest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Локальные переменные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37206" y="4488243"/>
            <a:ext cx="3714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Есть только 1 ссылка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Не должно быть собрано </a:t>
            </a:r>
            <a:r>
              <a:rPr lang="en-US" dirty="0"/>
              <a:t>GC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Может жить долго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6699504" y="2755392"/>
            <a:ext cx="1158240" cy="4754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5053584" y="3230880"/>
            <a:ext cx="859536" cy="384048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57FF9833-3108-4052-AAE6-562060165BD1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15" name="Picture 11">
              <a:extLst>
                <a:ext uri="{FF2B5EF4-FFF2-40B4-BE49-F238E27FC236}">
                  <a16:creationId xmlns="" xmlns:a16="http://schemas.microsoft.com/office/drawing/2014/main" id="{2EBF2F68-EDFA-425F-B781-4E49FD19F1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2AA79130-7A4B-44D4-9A93-7D25822E7503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378111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272038" y="2844224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DoSomething(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path)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service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IoContainer.Resolve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IWebService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&gt;(path);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service.RunLongRunningRequest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Локальные переменные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37206" y="4488243"/>
            <a:ext cx="3714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Есть только 1 ссылка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Не должно быть собрано </a:t>
            </a:r>
            <a:r>
              <a:rPr lang="en-US" dirty="0"/>
              <a:t>GC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Может жить долго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6699504" y="2755392"/>
            <a:ext cx="1158240" cy="4754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5053584" y="3230880"/>
            <a:ext cx="859536" cy="384048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4074426" y="1902889"/>
            <a:ext cx="5250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DoSomething(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[]{</a:t>
            </a:r>
            <a:r>
              <a:rPr lang="en-US" dirty="0">
                <a:solidFill>
                  <a:srgbClr val="B41414"/>
                </a:solidFill>
                <a:latin typeface="Consolas" panose="020B0609020204030204" pitchFamily="49" charset="0"/>
              </a:rPr>
              <a:t>'a'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}))</a:t>
            </a:r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3849625" y="6065026"/>
            <a:ext cx="1419358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Стек потока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6466599" y="6065026"/>
            <a:ext cx="1419358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Регистры</a:t>
            </a:r>
          </a:p>
        </p:txBody>
      </p:sp>
      <p:sp>
        <p:nvSpPr>
          <p:cNvPr id="19" name="Стрелка вниз 18"/>
          <p:cNvSpPr/>
          <p:nvPr/>
        </p:nvSpPr>
        <p:spPr>
          <a:xfrm rot="2159585">
            <a:off x="4535423" y="5581750"/>
            <a:ext cx="256032" cy="4511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трелка вниз 19"/>
          <p:cNvSpPr/>
          <p:nvPr/>
        </p:nvSpPr>
        <p:spPr>
          <a:xfrm rot="19549055">
            <a:off x="6919270" y="5580963"/>
            <a:ext cx="256032" cy="4511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E1C73FB3-D731-46F6-B3AC-1BBF6CEBF73C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22" name="Picture 11">
              <a:extLst>
                <a:ext uri="{FF2B5EF4-FFF2-40B4-BE49-F238E27FC236}">
                  <a16:creationId xmlns="" xmlns:a16="http://schemas.microsoft.com/office/drawing/2014/main" id="{60867022-C1D9-4D63-8D42-556CE65674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="" xmlns:a16="http://schemas.microsoft.com/office/drawing/2014/main" id="{E95A9250-327B-4B73-86FA-9DC4B5160941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6484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238005" y="2305615"/>
            <a:ext cx="476223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LexicalScopeExample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class1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GetClassInstance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(class1.HasChildren())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class2 = class1.Children;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height = class2.ClacSumHeight();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(height);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400" b="1" dirty="0" err="1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Скоуп</a:t>
            </a:r>
            <a:r>
              <a:rPr lang="ru-RU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переменных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05046" y="2305615"/>
            <a:ext cx="371499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Два варианта </a:t>
            </a:r>
            <a:r>
              <a:rPr lang="ru-RU" dirty="0" err="1"/>
              <a:t>скоупов</a:t>
            </a:r>
            <a:r>
              <a:rPr lang="ru-RU" dirty="0"/>
              <a:t> переменных: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Переменная </a:t>
            </a:r>
            <a:r>
              <a:rPr lang="en-US" dirty="0"/>
              <a:t>class1 </a:t>
            </a:r>
            <a:r>
              <a:rPr lang="ru-RU" dirty="0"/>
              <a:t>доступна в течении жизни всего метода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Переменная </a:t>
            </a:r>
            <a:r>
              <a:rPr lang="en-US" dirty="0"/>
              <a:t>class2 – </a:t>
            </a:r>
            <a:r>
              <a:rPr lang="ru-RU" dirty="0"/>
              <a:t>только внутри блока </a:t>
            </a:r>
            <a:r>
              <a:rPr lang="en-US" dirty="0"/>
              <a:t>if</a:t>
            </a:r>
            <a:endParaRPr lang="ru-RU" dirty="0"/>
          </a:p>
          <a:p>
            <a:endParaRPr lang="ru-RU" dirty="0"/>
          </a:p>
          <a:p>
            <a:r>
              <a:rPr lang="ru-RU" dirty="0"/>
              <a:t>Два варианта окончания </a:t>
            </a:r>
            <a:r>
              <a:rPr lang="ru-RU" dirty="0" err="1"/>
              <a:t>скоупа</a:t>
            </a:r>
            <a:r>
              <a:rPr lang="ru-RU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Упрощенный: когда </a:t>
            </a:r>
            <a:r>
              <a:rPr lang="ru-RU" dirty="0" err="1"/>
              <a:t>скоуп</a:t>
            </a:r>
            <a:r>
              <a:rPr lang="ru-RU" dirty="0"/>
              <a:t> заканчивается вместе с лексическим блоком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Когда </a:t>
            </a:r>
            <a:r>
              <a:rPr lang="ru-RU" dirty="0" err="1"/>
              <a:t>скоуп</a:t>
            </a:r>
            <a:r>
              <a:rPr lang="ru-RU" dirty="0"/>
              <a:t> заканчивается с последним местом использования переменной</a:t>
            </a:r>
          </a:p>
          <a:p>
            <a:endParaRPr lang="ru-RU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44B79CD9-BC8C-4A00-BAA6-45C5A144C3D2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16" name="Picture 11">
              <a:extLst>
                <a:ext uri="{FF2B5EF4-FFF2-40B4-BE49-F238E27FC236}">
                  <a16:creationId xmlns="" xmlns:a16="http://schemas.microsoft.com/office/drawing/2014/main" id="{B6BA4D17-9777-403C-9CED-68A081E5F6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935CD163-E8DA-4302-9C13-D80A042D45D7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943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465685" y="2531167"/>
            <a:ext cx="476223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01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LexicalScopeExample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02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03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class1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GetClassInstance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04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 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(class1.HasChildren())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05   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06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class2 = class1.Children;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07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height = class2.ClacSumHeight();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08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(height);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09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10  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11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12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400" b="1" dirty="0" err="1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Скоуп</a:t>
            </a:r>
            <a:r>
              <a:rPr lang="ru-RU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переменных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7227919" y="2049583"/>
            <a:ext cx="16276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Partially </a:t>
            </a:r>
            <a:r>
              <a:rPr lang="en-US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  <a:endParaRPr lang="ru-RU" sz="14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class2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class2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class2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8855551" y="2049583"/>
            <a:ext cx="16276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Fully </a:t>
            </a:r>
            <a:r>
              <a:rPr lang="en-US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class2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class2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class2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BDB94E26-0122-4A1C-AB36-EA3CBCCD6799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18" name="Picture 11">
              <a:extLst>
                <a:ext uri="{FF2B5EF4-FFF2-40B4-BE49-F238E27FC236}">
                  <a16:creationId xmlns="" xmlns:a16="http://schemas.microsoft.com/office/drawing/2014/main" id="{411BF918-1066-4116-A1D4-1292A221D2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D4D6FB23-0C0D-410F-8C9A-9394116F502C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670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465685" y="2531167"/>
            <a:ext cx="476223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01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LexicalScopeExample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02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03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class1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GetClassInstance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04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 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(class1.HasChildren())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05   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06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class2 = class1.Children;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07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height = class2.ClacSumHeight();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08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(height);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09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10  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11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12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400" b="1" dirty="0" err="1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Скоуп</a:t>
            </a:r>
            <a:r>
              <a:rPr lang="ru-RU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переменных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7227919" y="2049583"/>
            <a:ext cx="16276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Partially </a:t>
            </a:r>
            <a:r>
              <a:rPr lang="en-US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  <a:endParaRPr lang="ru-RU" sz="14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class2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class2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class2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8855551" y="2049583"/>
            <a:ext cx="16276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Fully </a:t>
            </a:r>
            <a:r>
              <a:rPr lang="en-US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class2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class2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class2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</p:txBody>
      </p:sp>
      <p:sp>
        <p:nvSpPr>
          <p:cNvPr id="2" name="Стрелка вправо 1"/>
          <p:cNvSpPr/>
          <p:nvPr/>
        </p:nvSpPr>
        <p:spPr>
          <a:xfrm flipH="1">
            <a:off x="10483183" y="3992880"/>
            <a:ext cx="867880" cy="4572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GC</a:t>
            </a:r>
            <a:endParaRPr lang="ru-RU" dirty="0"/>
          </a:p>
        </p:txBody>
      </p: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2222C930-E295-41B4-8098-82C73799E9A7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18" name="Picture 11">
              <a:extLst>
                <a:ext uri="{FF2B5EF4-FFF2-40B4-BE49-F238E27FC236}">
                  <a16:creationId xmlns="" xmlns:a16="http://schemas.microsoft.com/office/drawing/2014/main" id="{71DCF6D4-E015-4C71-A41F-36977AC5E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40993C76-7B34-47A2-9C6B-53B55546D49A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96043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465685" y="2531167"/>
            <a:ext cx="476223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01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LexicalScopeExample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02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03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class1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GetClassInstance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04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 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(class1.HasChildren())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05   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06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class2 = class1.Children;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07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height = class2.ClacSumHeight();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08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(height);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09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10  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11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12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400" b="1" dirty="0" err="1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Скоуп</a:t>
            </a:r>
            <a:r>
              <a:rPr lang="ru-RU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переменных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7227919" y="2049583"/>
            <a:ext cx="16276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Partially </a:t>
            </a:r>
            <a:r>
              <a:rPr lang="en-US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  <a:endParaRPr lang="ru-RU" sz="14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rbx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rbx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rbx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405C9E4A-8E4C-4DFB-9D8D-CE5A80D1CF2A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16" name="Picture 11">
              <a:extLst>
                <a:ext uri="{FF2B5EF4-FFF2-40B4-BE49-F238E27FC236}">
                  <a16:creationId xmlns="" xmlns:a16="http://schemas.microsoft.com/office/drawing/2014/main" id="{01365EEE-9079-4F0D-953B-EA20B50FDA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83BE348B-8248-4E08-B5EC-2A295B84212A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69369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465685" y="2531167"/>
            <a:ext cx="476223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01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LexicalScopeExample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02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03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class1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GetClassInstance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04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 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(class1.HasChildren())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05   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06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class2 = </a:t>
            </a:r>
            <a:r>
              <a:rPr lang="en-US" sz="14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GetClass2Instance();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07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height = class2.ClacSumHeight();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08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(height);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09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10  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11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12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400" b="1" dirty="0" err="1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Скоуп</a:t>
            </a:r>
            <a:r>
              <a:rPr lang="ru-RU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переменных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7227919" y="2049583"/>
            <a:ext cx="16276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Fully</a:t>
            </a:r>
          </a:p>
          <a:p>
            <a:r>
              <a:rPr lang="en-US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  <a:endParaRPr lang="ru-RU" sz="14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 </a:t>
            </a:r>
            <a:endParaRPr lang="ru-RU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ru-RU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</p:txBody>
      </p:sp>
      <p:sp>
        <p:nvSpPr>
          <p:cNvPr id="2" name="Правая фигурная скобка 1"/>
          <p:cNvSpPr/>
          <p:nvPr/>
        </p:nvSpPr>
        <p:spPr>
          <a:xfrm>
            <a:off x="8936736" y="2974848"/>
            <a:ext cx="182880" cy="1249680"/>
          </a:xfrm>
          <a:prstGeom prst="rightBrace">
            <a:avLst>
              <a:gd name="adj1" fmla="val 74999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9284113" y="3411261"/>
            <a:ext cx="2844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Eager root collection</a:t>
            </a:r>
            <a:endParaRPr lang="ru-RU" dirty="0"/>
          </a:p>
        </p:txBody>
      </p: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45172DC7-8E4B-42DB-806B-E43BE601291C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17" name="Picture 11">
              <a:extLst>
                <a:ext uri="{FF2B5EF4-FFF2-40B4-BE49-F238E27FC236}">
                  <a16:creationId xmlns="" xmlns:a16="http://schemas.microsoft.com/office/drawing/2014/main" id="{57050C3E-BB51-4EEA-95E5-DD87C05A58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19E43060-65A1-4090-9A92-DEA006FB16A1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690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400" b="1" dirty="0" err="1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Скоуп</a:t>
            </a:r>
            <a:r>
              <a:rPr lang="ru-RU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переменных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238004" y="2504201"/>
            <a:ext cx="771680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Timer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Timer(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obj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=&gt;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DateTime.Now.ToString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()), 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C81EFA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C81EFA"/>
                </a:solidFill>
                <a:latin typeface="Consolas" panose="020B0609020204030204" pitchFamily="49" charset="0"/>
              </a:rPr>
              <a:t>100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41414"/>
                </a:solidFill>
                <a:latin typeface="Consolas" panose="020B0609020204030204" pitchFamily="49" charset="0"/>
              </a:rPr>
              <a:t>"Hello"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400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7327181" y="2073314"/>
            <a:ext cx="16276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Partially </a:t>
            </a:r>
            <a:r>
              <a:rPr lang="en-US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  <a:endParaRPr lang="ru-RU" sz="14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9132111" y="2073313"/>
            <a:ext cx="16276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Fully </a:t>
            </a:r>
            <a:r>
              <a:rPr lang="en-US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  <a:endParaRPr lang="ru-RU" sz="14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7430814" y="5391807"/>
            <a:ext cx="1523999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Debug</a:t>
            </a:r>
            <a:endParaRPr lang="ru-RU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9235744" y="5391807"/>
            <a:ext cx="1523999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Release</a:t>
            </a:r>
            <a:endParaRPr lang="ru-RU" dirty="0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ADE36CA5-FAE4-42EB-8E5C-569572C9F619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19" name="Picture 11">
              <a:extLst>
                <a:ext uri="{FF2B5EF4-FFF2-40B4-BE49-F238E27FC236}">
                  <a16:creationId xmlns="" xmlns:a16="http://schemas.microsoft.com/office/drawing/2014/main" id="{50D0FF1A-81E1-4D63-B61B-902E6E72BE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4941AF8B-DF68-41AC-AC3D-4F83FBFCC689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74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400" b="1" dirty="0" err="1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Скоуп</a:t>
            </a:r>
            <a:r>
              <a:rPr lang="ru-RU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переменных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238005" y="2073313"/>
            <a:ext cx="5173306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sc.DoSomething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41414"/>
                </a:solidFill>
                <a:latin typeface="Consolas" panose="020B0609020204030204" pitchFamily="49" charset="0"/>
              </a:rPr>
              <a:t>"Hello from </a:t>
            </a:r>
            <a:r>
              <a:rPr lang="en-US" sz="1400" dirty="0" err="1">
                <a:solidFill>
                  <a:srgbClr val="B41414"/>
                </a:solidFill>
                <a:latin typeface="Consolas" panose="020B0609020204030204" pitchFamily="49" charset="0"/>
              </a:rPr>
              <a:t>SomeClass</a:t>
            </a:r>
            <a:r>
              <a:rPr lang="en-US" sz="1400" dirty="0">
                <a:solidFill>
                  <a:srgbClr val="B41414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SomeClass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DoSomething(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~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41414"/>
                </a:solidFill>
                <a:latin typeface="Consolas" panose="020B0609020204030204" pitchFamily="49" charset="0"/>
              </a:rPr>
              <a:t>"In finalizer"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7327181" y="1634527"/>
            <a:ext cx="162763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Partially </a:t>
            </a:r>
            <a:r>
              <a:rPr lang="en-US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  <a:endParaRPr lang="ru-RU" sz="14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sc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sc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sc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msg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msg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msg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9132111" y="1642713"/>
            <a:ext cx="162763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Fully </a:t>
            </a:r>
            <a:r>
              <a:rPr lang="en-US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  <a:endParaRPr lang="ru-RU" sz="14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sc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sc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ru-RU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ru-RU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ru-RU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ru-RU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ru-RU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7252753" y="2921754"/>
            <a:ext cx="2531522" cy="31531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DD2B0CD4-B627-45C0-AA71-01F19E70E8D7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18" name="Picture 11">
              <a:extLst>
                <a:ext uri="{FF2B5EF4-FFF2-40B4-BE49-F238E27FC236}">
                  <a16:creationId xmlns="" xmlns:a16="http://schemas.microsoft.com/office/drawing/2014/main" id="{F59350D5-BF17-4B23-9F06-1592E138C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F965AD15-2FCC-497B-89DE-257B19EBBAFB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047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400" b="1" dirty="0" err="1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Скоуп</a:t>
            </a:r>
            <a:r>
              <a:rPr lang="ru-RU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переменных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113189" y="1616725"/>
            <a:ext cx="600444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 { Field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Random().Next() };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sc.DoSomething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SomeClass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Field;</a:t>
            </a:r>
          </a:p>
          <a:p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DoSomething()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.Field.ToString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41414"/>
                </a:solidFill>
                <a:latin typeface="Consolas" panose="020B0609020204030204" pitchFamily="49" charset="0"/>
              </a:rPr>
              <a:t>"Am I dead?"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~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41414"/>
                </a:solidFill>
                <a:latin typeface="Consolas" panose="020B0609020204030204" pitchFamily="49" charset="0"/>
              </a:rPr>
              <a:t>"In finalizer"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7355294" y="1619611"/>
            <a:ext cx="600444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 { Field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Rand…   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sc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.Field.ToString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41414"/>
                </a:solidFill>
                <a:latin typeface="Consolas" panose="020B0609020204030204" pitchFamily="49" charset="0"/>
              </a:rPr>
              <a:t>"Am I dead?"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SomeClass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Field;</a:t>
            </a:r>
          </a:p>
          <a:p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~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41414"/>
                </a:solidFill>
                <a:latin typeface="Consolas" panose="020B0609020204030204" pitchFamily="49" charset="0"/>
              </a:rPr>
              <a:t>"In finalizer"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7780259D-01FA-4087-B47B-47654CAE4795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14" name="Picture 11">
              <a:extLst>
                <a:ext uri="{FF2B5EF4-FFF2-40B4-BE49-F238E27FC236}">
                  <a16:creationId xmlns="" xmlns:a16="http://schemas.microsoft.com/office/drawing/2014/main" id="{2392B8BA-DC33-4A0E-A3A8-434FE3081D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B4E00A1E-784D-45B5-BEF4-3BE805AAE1A3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Стрелка вправо 1"/>
          <p:cNvSpPr/>
          <p:nvPr/>
        </p:nvSpPr>
        <p:spPr>
          <a:xfrm>
            <a:off x="6080289" y="3212183"/>
            <a:ext cx="725864" cy="433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102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="" xmlns:a16="http://schemas.microsoft.com/office/drawing/2014/main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8" y="3205214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ru-RU" sz="36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Фаза маркировки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35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400" b="1" dirty="0" err="1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Скоуп</a:t>
            </a:r>
            <a:r>
              <a:rPr lang="ru-RU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переменных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238004" y="2504201"/>
            <a:ext cx="7716809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Timer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Timer(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obj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=&gt;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DateTime.Now.ToString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()), 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C81EFA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C81EFA"/>
                </a:solidFill>
                <a:latin typeface="Consolas" panose="020B0609020204030204" pitchFamily="49" charset="0"/>
              </a:rPr>
              <a:t>100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41414"/>
                </a:solidFill>
                <a:latin typeface="Consolas" panose="020B0609020204030204" pitchFamily="49" charset="0"/>
              </a:rPr>
              <a:t>"Hello"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GC.KeepAlive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(timer);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400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7327181" y="2073313"/>
            <a:ext cx="16276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Partially </a:t>
            </a:r>
            <a:r>
              <a:rPr lang="en-US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  <a:endParaRPr lang="ru-RU" sz="14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9132111" y="2073313"/>
            <a:ext cx="16276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Fully </a:t>
            </a:r>
            <a:r>
              <a:rPr lang="en-US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  <a:endParaRPr lang="ru-RU" sz="14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430814" y="5391807"/>
            <a:ext cx="1523999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Debug</a:t>
            </a:r>
            <a:endParaRPr lang="ru-RU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9235744" y="5391807"/>
            <a:ext cx="1523999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Release</a:t>
            </a:r>
            <a:endParaRPr lang="ru-RU" dirty="0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0F907C18-1093-40B5-B5E0-3512D60700F2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19" name="Picture 11">
              <a:extLst>
                <a:ext uri="{FF2B5EF4-FFF2-40B4-BE49-F238E27FC236}">
                  <a16:creationId xmlns="" xmlns:a16="http://schemas.microsoft.com/office/drawing/2014/main" id="{069DD143-6340-4FFC-8307-5B8B71BBAD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F67FEE66-057A-454E-B7F3-68EDE34E977C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357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Pinned Locals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59D6D88-C8C5-48B6-8E21-FAF92765ED1D}"/>
              </a:ext>
            </a:extLst>
          </p:cNvPr>
          <p:cNvSpPr/>
          <p:nvPr/>
        </p:nvSpPr>
        <p:spPr>
          <a:xfrm>
            <a:off x="3245708" y="2375237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[]&gt; list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[]&gt;();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unsafe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fixed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* array = list[</a:t>
            </a:r>
            <a:r>
              <a:rPr lang="en-US" dirty="0">
                <a:solidFill>
                  <a:srgbClr val="C81EFA"/>
                </a:solidFill>
                <a:latin typeface="Consolas" panose="020B0609020204030204" pitchFamily="49" charset="0"/>
              </a:rPr>
              <a:t>7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 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8A0B8819-AEF7-42C5-859E-EEB0C8055EE3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14" name="Picture 11">
              <a:extLst>
                <a:ext uri="{FF2B5EF4-FFF2-40B4-BE49-F238E27FC236}">
                  <a16:creationId xmlns="" xmlns:a16="http://schemas.microsoft.com/office/drawing/2014/main" id="{8038F47A-8485-4486-BACA-BC22DD7649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EF4C8BFB-632B-460A-9716-1DA6044E3A23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45449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Pinned Locals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0D803141-AA7F-4E75-A175-7F9D4EA0645A}"/>
              </a:ext>
            </a:extLst>
          </p:cNvPr>
          <p:cNvSpPr/>
          <p:nvPr/>
        </p:nvSpPr>
        <p:spPr>
          <a:xfrm>
            <a:off x="3440285" y="2149377"/>
            <a:ext cx="6952735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.method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hidebysig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 instance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latin typeface="Consolas" panose="020B0609020204030204" pitchFamily="49" charset="0"/>
              </a:rPr>
              <a:t> Main () </a:t>
            </a:r>
            <a:r>
              <a:rPr lang="en-US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cil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managed</a:t>
            </a:r>
            <a:r>
              <a:rPr lang="en-US" sz="1400" dirty="0">
                <a:latin typeface="Consolas" panose="020B0609020204030204" pitchFamily="49" charset="0"/>
              </a:rPr>
              <a:t> 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{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Method begins at RVA 0x2050</a:t>
            </a:r>
            <a:r>
              <a:rPr lang="en-US" sz="1400" dirty="0">
                <a:latin typeface="Consolas" panose="020B0609020204030204" pitchFamily="49" charset="0"/>
              </a:rPr>
              <a:t/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Code size 44 (0x2c)</a:t>
            </a:r>
            <a:r>
              <a:rPr lang="en-US" sz="1400" dirty="0">
                <a:latin typeface="Consolas" panose="020B0609020204030204" pitchFamily="49" charset="0"/>
              </a:rPr>
              <a:t/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    </a:t>
            </a:r>
            <a:r>
              <a:rPr 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r>
              <a:rPr lang="en-US" sz="14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maxstack</a:t>
            </a:r>
            <a:r>
              <a:rPr lang="en-US" sz="1400" dirty="0">
                <a:latin typeface="Consolas" panose="020B0609020204030204" pitchFamily="49" charset="0"/>
              </a:rPr>
              <a:t> 2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    </a:t>
            </a:r>
            <a:r>
              <a:rPr 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.locals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init</a:t>
            </a:r>
            <a:r>
              <a:rPr lang="en-US" sz="1400" dirty="0">
                <a:latin typeface="Consolas" panose="020B0609020204030204" pitchFamily="49" charset="0"/>
              </a:rPr>
              <a:t> (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        [0] uint8*,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        [1] uint8[] 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pinned</a:t>
            </a:r>
            <a:r>
              <a:rPr lang="en-US" sz="1400" dirty="0">
                <a:latin typeface="Consolas" panose="020B0609020204030204" pitchFamily="49" charset="0"/>
              </a:rPr>
              <a:t/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    )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/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  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…</a:t>
            </a:r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    IL_002b: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</a:t>
            </a:r>
            <a:r>
              <a:rPr lang="en-US" sz="1400" dirty="0">
                <a:latin typeface="Consolas" panose="020B0609020204030204" pitchFamily="49" charset="0"/>
              </a:rPr>
              <a:t/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}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end of method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UserQuery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::Main</a:t>
            </a:r>
            <a:endParaRPr lang="en-US" sz="1400" dirty="0">
              <a:latin typeface="Consolas" panose="020B0609020204030204" pitchFamily="49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B91ACA75-9057-49A3-A901-45AF49C7B98F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17" name="Picture 11">
              <a:extLst>
                <a:ext uri="{FF2B5EF4-FFF2-40B4-BE49-F238E27FC236}">
                  <a16:creationId xmlns="" xmlns:a16="http://schemas.microsoft.com/office/drawing/2014/main" id="{614BABAF-8927-447A-8B6A-F810D4B869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139AEF14-95BC-461E-B16E-86AA18ADB435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84348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Pinned Locals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59D6D88-C8C5-48B6-8E21-FAF92765ED1D}"/>
              </a:ext>
            </a:extLst>
          </p:cNvPr>
          <p:cNvSpPr/>
          <p:nvPr/>
        </p:nvSpPr>
        <p:spPr>
          <a:xfrm>
            <a:off x="1820562" y="2638848"/>
            <a:ext cx="660674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[]&gt; list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[]&gt;();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01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unsafe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02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03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fixed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* array = list[</a:t>
            </a:r>
            <a:r>
              <a:rPr lang="en-US" dirty="0">
                <a:solidFill>
                  <a:srgbClr val="C81EFA"/>
                </a:solidFill>
                <a:latin typeface="Consolas" panose="020B0609020204030204" pitchFamily="49" charset="0"/>
              </a:rPr>
              <a:t>7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04 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05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06     } 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07 }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F8D0325D-F130-41E4-A580-3F2CC675DDB7}"/>
              </a:ext>
            </a:extLst>
          </p:cNvPr>
          <p:cNvSpPr/>
          <p:nvPr/>
        </p:nvSpPr>
        <p:spPr>
          <a:xfrm>
            <a:off x="8604421" y="2631719"/>
            <a:ext cx="660674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dirty="0">
                <a:latin typeface="Consolas" panose="020B0609020204030204" pitchFamily="49" charset="0"/>
              </a:rPr>
              <a:t>array (pinned)</a:t>
            </a:r>
          </a:p>
          <a:p>
            <a:r>
              <a:rPr lang="en-US" dirty="0">
                <a:latin typeface="Consolas" panose="020B0609020204030204" pitchFamily="49" charset="0"/>
              </a:rPr>
              <a:t>array (pinned)</a:t>
            </a:r>
          </a:p>
          <a:p>
            <a:r>
              <a:rPr lang="en-US" dirty="0">
                <a:latin typeface="Consolas" panose="020B0609020204030204" pitchFamily="49" charset="0"/>
              </a:rPr>
              <a:t>array (pinned)</a:t>
            </a:r>
          </a:p>
          <a:p>
            <a:r>
              <a:rPr lang="en-US" dirty="0">
                <a:latin typeface="Consolas" panose="020B0609020204030204" pitchFamily="49" charset="0"/>
              </a:rPr>
              <a:t>array (pinned)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823B264E-2EAA-4AA4-AFF4-07496559B281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16" name="Picture 11">
              <a:extLst>
                <a:ext uri="{FF2B5EF4-FFF2-40B4-BE49-F238E27FC236}">
                  <a16:creationId xmlns="" xmlns:a16="http://schemas.microsoft.com/office/drawing/2014/main" id="{4113CDB5-37F7-4EF9-8A9D-8D528D9CFB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6780C932-B8E0-45F4-9B9E-80B5048C113E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88636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Pinned Locals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59D6D88-C8C5-48B6-8E21-FAF92765ED1D}"/>
              </a:ext>
            </a:extLst>
          </p:cNvPr>
          <p:cNvSpPr/>
          <p:nvPr/>
        </p:nvSpPr>
        <p:spPr>
          <a:xfrm>
            <a:off x="1238005" y="2638848"/>
            <a:ext cx="660674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[]&gt; list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[]&gt;();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01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unsafe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02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03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fixed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* array = list[</a:t>
            </a:r>
            <a:r>
              <a:rPr lang="en-US" dirty="0">
                <a:solidFill>
                  <a:srgbClr val="C81EFA"/>
                </a:solidFill>
                <a:latin typeface="Consolas" panose="020B0609020204030204" pitchFamily="49" charset="0"/>
              </a:rPr>
              <a:t>7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04 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05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06     } 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07 }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F8D0325D-F130-41E4-A580-3F2CC675DDB7}"/>
              </a:ext>
            </a:extLst>
          </p:cNvPr>
          <p:cNvSpPr/>
          <p:nvPr/>
        </p:nvSpPr>
        <p:spPr>
          <a:xfrm>
            <a:off x="8022050" y="2631719"/>
            <a:ext cx="660674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dirty="0" err="1">
                <a:latin typeface="Consolas" panose="020B0609020204030204" pitchFamily="49" charset="0"/>
              </a:rPr>
              <a:t>eax</a:t>
            </a:r>
            <a:r>
              <a:rPr lang="en-US" dirty="0">
                <a:latin typeface="Consolas" panose="020B0609020204030204" pitchFamily="49" charset="0"/>
              </a:rPr>
              <a:t> (pinned), [esp+20] (pinned)</a:t>
            </a:r>
          </a:p>
          <a:p>
            <a:r>
              <a:rPr lang="en-US" dirty="0" err="1">
                <a:latin typeface="Consolas" panose="020B0609020204030204" pitchFamily="49" charset="0"/>
              </a:rPr>
              <a:t>eax</a:t>
            </a:r>
            <a:r>
              <a:rPr lang="en-US" dirty="0">
                <a:latin typeface="Consolas" panose="020B0609020204030204" pitchFamily="49" charset="0"/>
              </a:rPr>
              <a:t> (pinned)</a:t>
            </a:r>
          </a:p>
          <a:p>
            <a:r>
              <a:rPr lang="en-US" dirty="0" err="1">
                <a:latin typeface="Consolas" panose="020B0609020204030204" pitchFamily="49" charset="0"/>
              </a:rPr>
              <a:t>eax</a:t>
            </a:r>
            <a:r>
              <a:rPr lang="en-US" dirty="0">
                <a:latin typeface="Consolas" panose="020B0609020204030204" pitchFamily="49" charset="0"/>
              </a:rPr>
              <a:t> (pinned)</a:t>
            </a:r>
          </a:p>
          <a:p>
            <a:r>
              <a:rPr lang="en-US" dirty="0" err="1">
                <a:latin typeface="Consolas" panose="020B0609020204030204" pitchFamily="49" charset="0"/>
              </a:rPr>
              <a:t>eax</a:t>
            </a:r>
            <a:r>
              <a:rPr lang="en-US" dirty="0">
                <a:latin typeface="Consolas" panose="020B0609020204030204" pitchFamily="49" charset="0"/>
              </a:rPr>
              <a:t> (pinned)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F02B609-F129-4FDC-8776-210EC66789F6}"/>
              </a:ext>
            </a:extLst>
          </p:cNvPr>
          <p:cNvSpPr/>
          <p:nvPr/>
        </p:nvSpPr>
        <p:spPr>
          <a:xfrm>
            <a:off x="2026508" y="5428735"/>
            <a:ext cx="7776519" cy="1111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Реальный </a:t>
            </a:r>
            <a:r>
              <a:rPr lang="en-US" dirty="0"/>
              <a:t>pinning </a:t>
            </a:r>
            <a:r>
              <a:rPr lang="ru-RU" dirty="0"/>
              <a:t>происходит только во время </a:t>
            </a:r>
            <a:r>
              <a:rPr lang="en-US" dirty="0"/>
              <a:t>GC </a:t>
            </a:r>
            <a:r>
              <a:rPr lang="ru-RU" dirty="0"/>
              <a:t>внутри метода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DDF84E8C-DE72-47CD-9DE9-D2292385DB2D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16" name="Picture 11">
              <a:extLst>
                <a:ext uri="{FF2B5EF4-FFF2-40B4-BE49-F238E27FC236}">
                  <a16:creationId xmlns="" xmlns:a16="http://schemas.microsoft.com/office/drawing/2014/main" id="{02F8DF20-32C3-4AF4-A00C-133BA045C6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57ECDBC8-A7DE-43DB-A875-12496A118B15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5879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Finalization Roots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A556D27A-D90C-4FBE-8F80-DAB476D06D25}"/>
              </a:ext>
            </a:extLst>
          </p:cNvPr>
          <p:cNvSpPr/>
          <p:nvPr/>
        </p:nvSpPr>
        <p:spPr>
          <a:xfrm>
            <a:off x="3319849" y="2100962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SomeClass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DoSomething(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msg)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// Some actions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~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SomeClass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41414"/>
                </a:solidFill>
                <a:latin typeface="Consolas" panose="020B0609020204030204" pitchFamily="49" charset="0"/>
              </a:rPr>
              <a:t>"In finalizer"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AAF145EB-1AEE-433A-9FED-62303B99A3D7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17" name="Picture 11">
              <a:extLst>
                <a:ext uri="{FF2B5EF4-FFF2-40B4-BE49-F238E27FC236}">
                  <a16:creationId xmlns="" xmlns:a16="http://schemas.microsoft.com/office/drawing/2014/main" id="{5BAC7BD9-E86C-4656-9405-F70E17B3E2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AD2F85A2-90DB-440E-94F3-7B11F11DE7D4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409838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 Internal Roots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2FCD0D7-E46F-4E6E-A18A-A39172BB382A}"/>
              </a:ext>
            </a:extLst>
          </p:cNvPr>
          <p:cNvSpPr txBox="1"/>
          <p:nvPr/>
        </p:nvSpPr>
        <p:spPr>
          <a:xfrm>
            <a:off x="1238005" y="1446757"/>
            <a:ext cx="8706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Для оптимизции обхода графа объектов, используется </a:t>
            </a:r>
            <a:r>
              <a:rPr lang="en-US" dirty="0"/>
              <a:t>card table: </a:t>
            </a:r>
            <a:r>
              <a:rPr lang="ru-RU" dirty="0"/>
              <a:t>таблица маркировки объектов старшего поколения что есть ссылка на объект младшего.</a:t>
            </a:r>
          </a:p>
          <a:p>
            <a:endParaRPr lang="ru-RU" dirty="0"/>
          </a:p>
          <a:p>
            <a:r>
              <a:rPr lang="ru-RU" dirty="0"/>
              <a:t>Т.о. Корнями также является </a:t>
            </a:r>
            <a:r>
              <a:rPr lang="en-US" dirty="0"/>
              <a:t>cards table.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DB95A968-F383-447B-B2F8-ED94662316FD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18" name="Picture 11">
              <a:extLst>
                <a:ext uri="{FF2B5EF4-FFF2-40B4-BE49-F238E27FC236}">
                  <a16:creationId xmlns="" xmlns:a16="http://schemas.microsoft.com/office/drawing/2014/main" id="{5A14D8B3-7C09-4CAA-8248-D619EEE095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E23B9F81-3F8E-4A9E-A528-73ED4ED1D5F5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082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 Internal Roots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2FCD0D7-E46F-4E6E-A18A-A39172BB382A}"/>
              </a:ext>
            </a:extLst>
          </p:cNvPr>
          <p:cNvSpPr txBox="1"/>
          <p:nvPr/>
        </p:nvSpPr>
        <p:spPr>
          <a:xfrm>
            <a:off x="1238005" y="1446757"/>
            <a:ext cx="8706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Для оптимизции обхода графа объектов, используется </a:t>
            </a:r>
            <a:r>
              <a:rPr lang="en-US" dirty="0"/>
              <a:t>card table: </a:t>
            </a:r>
            <a:r>
              <a:rPr lang="ru-RU" dirty="0"/>
              <a:t>таблица маркировки объектов старшего поколения что есть ссылка на объект младшего.</a:t>
            </a:r>
          </a:p>
          <a:p>
            <a:endParaRPr lang="ru-RU" dirty="0"/>
          </a:p>
          <a:p>
            <a:r>
              <a:rPr lang="ru-RU" dirty="0"/>
              <a:t>Т.о. Корнями также является </a:t>
            </a:r>
            <a:r>
              <a:rPr lang="en-US" dirty="0"/>
              <a:t>cards table.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1D97CCD-72B5-41C8-ACD1-6DB6CF87F067}"/>
              </a:ext>
            </a:extLst>
          </p:cNvPr>
          <p:cNvSpPr txBox="1"/>
          <p:nvPr/>
        </p:nvSpPr>
        <p:spPr>
          <a:xfrm>
            <a:off x="1238004" y="3429000"/>
            <a:ext cx="87060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Просматривая </a:t>
            </a:r>
            <a:r>
              <a:rPr lang="en-US" dirty="0"/>
              <a:t>cards table, </a:t>
            </a:r>
            <a:r>
              <a:rPr lang="ru-RU" dirty="0"/>
              <a:t>ищем не нулевые значения: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Если нашли не нулевое значение: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Значит объект текущего поколения ссылается на более младшее: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Трактуем ссылку как корень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D16969F1-C40F-4288-BBB7-41EF5EA64CA3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22" name="Picture 11">
              <a:extLst>
                <a:ext uri="{FF2B5EF4-FFF2-40B4-BE49-F238E27FC236}">
                  <a16:creationId xmlns="" xmlns:a16="http://schemas.microsoft.com/office/drawing/2014/main" id="{95F800F9-5298-4ADA-AE7B-EB41531E2F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="" xmlns:a16="http://schemas.microsoft.com/office/drawing/2014/main" id="{0D37F204-E9B0-4AB6-B369-1FA89FF4B459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319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 Handle Roots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EB895697-1A63-4D81-BC00-722A854A2E23}"/>
              </a:ext>
            </a:extLst>
          </p:cNvPr>
          <p:cNvSpPr/>
          <p:nvPr/>
        </p:nvSpPr>
        <p:spPr>
          <a:xfrm>
            <a:off x="4210050" y="2639721"/>
            <a:ext cx="514350" cy="4860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6A3DCE82-C184-4A25-B235-45BB9AFAECBF}"/>
              </a:ext>
            </a:extLst>
          </p:cNvPr>
          <p:cNvSpPr/>
          <p:nvPr/>
        </p:nvSpPr>
        <p:spPr>
          <a:xfrm>
            <a:off x="4362450" y="2792121"/>
            <a:ext cx="514350" cy="4860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08E00B9E-1006-4FC4-95D1-787BBDD68A8D}"/>
              </a:ext>
            </a:extLst>
          </p:cNvPr>
          <p:cNvSpPr/>
          <p:nvPr/>
        </p:nvSpPr>
        <p:spPr>
          <a:xfrm>
            <a:off x="4514850" y="2944521"/>
            <a:ext cx="514350" cy="4860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1C6839A2-47A0-4375-98CD-23F87EA4D2D5}"/>
              </a:ext>
            </a:extLst>
          </p:cNvPr>
          <p:cNvSpPr/>
          <p:nvPr/>
        </p:nvSpPr>
        <p:spPr>
          <a:xfrm>
            <a:off x="5124450" y="2647173"/>
            <a:ext cx="514350" cy="4860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C65850A3-57E0-4A18-8DA7-25227F8C85F8}"/>
              </a:ext>
            </a:extLst>
          </p:cNvPr>
          <p:cNvSpPr/>
          <p:nvPr/>
        </p:nvSpPr>
        <p:spPr>
          <a:xfrm>
            <a:off x="5276850" y="2799573"/>
            <a:ext cx="514350" cy="4860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DC6C3682-0D6D-4015-B5FB-DE27ED760BEF}"/>
              </a:ext>
            </a:extLst>
          </p:cNvPr>
          <p:cNvSpPr/>
          <p:nvPr/>
        </p:nvSpPr>
        <p:spPr>
          <a:xfrm>
            <a:off x="5429250" y="2951973"/>
            <a:ext cx="514350" cy="4860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E9769C61-6C16-4EF1-868D-88188537439F}"/>
              </a:ext>
            </a:extLst>
          </p:cNvPr>
          <p:cNvSpPr/>
          <p:nvPr/>
        </p:nvSpPr>
        <p:spPr>
          <a:xfrm>
            <a:off x="6673594" y="2647173"/>
            <a:ext cx="514350" cy="4860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030DBECF-376A-4B7C-94B4-FFCC77668C42}"/>
              </a:ext>
            </a:extLst>
          </p:cNvPr>
          <p:cNvSpPr/>
          <p:nvPr/>
        </p:nvSpPr>
        <p:spPr>
          <a:xfrm>
            <a:off x="6825994" y="2799573"/>
            <a:ext cx="514350" cy="4860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A5BBB24C-A0BF-4034-8E32-069815D87666}"/>
              </a:ext>
            </a:extLst>
          </p:cNvPr>
          <p:cNvSpPr/>
          <p:nvPr/>
        </p:nvSpPr>
        <p:spPr>
          <a:xfrm>
            <a:off x="6978394" y="2951973"/>
            <a:ext cx="514350" cy="4860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F1B3515-DB3E-47DC-A9CC-30F8F6238574}"/>
              </a:ext>
            </a:extLst>
          </p:cNvPr>
          <p:cNvSpPr txBox="1"/>
          <p:nvPr/>
        </p:nvSpPr>
        <p:spPr>
          <a:xfrm>
            <a:off x="6086475" y="2868321"/>
            <a:ext cx="282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20F62DE-FB8B-4E3B-A17E-819862C6F4A5}"/>
              </a:ext>
            </a:extLst>
          </p:cNvPr>
          <p:cNvSpPr txBox="1"/>
          <p:nvPr/>
        </p:nvSpPr>
        <p:spPr>
          <a:xfrm>
            <a:off x="2543840" y="1932789"/>
            <a:ext cx="2485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handle table map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="" xmlns:a16="http://schemas.microsoft.com/office/drawing/2014/main" id="{2A46F8B3-80FD-49D3-91AC-1064786B2D12}"/>
              </a:ext>
            </a:extLst>
          </p:cNvPr>
          <p:cNvCxnSpPr>
            <a:stCxn id="6" idx="2"/>
            <a:endCxn id="2" idx="1"/>
          </p:cNvCxnSpPr>
          <p:nvPr/>
        </p:nvCxnSpPr>
        <p:spPr>
          <a:xfrm rot="16200000" flipH="1">
            <a:off x="3707977" y="2380664"/>
            <a:ext cx="580616" cy="4235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5D5D2528-3D7A-4E6D-807F-E4D7A6D0493D}"/>
              </a:ext>
            </a:extLst>
          </p:cNvPr>
          <p:cNvSpPr txBox="1"/>
          <p:nvPr/>
        </p:nvSpPr>
        <p:spPr>
          <a:xfrm>
            <a:off x="5398903" y="2276617"/>
            <a:ext cx="74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buckets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8DAD236-7F76-4E71-8258-92EBE0FF095C}"/>
              </a:ext>
            </a:extLst>
          </p:cNvPr>
          <p:cNvSpPr txBox="1"/>
          <p:nvPr/>
        </p:nvSpPr>
        <p:spPr>
          <a:xfrm>
            <a:off x="4325765" y="3582953"/>
            <a:ext cx="797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STRONG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F77FB192-5A30-4790-B560-44524A9FA7FA}"/>
              </a:ext>
            </a:extLst>
          </p:cNvPr>
          <p:cNvSpPr txBox="1"/>
          <p:nvPr/>
        </p:nvSpPr>
        <p:spPr>
          <a:xfrm>
            <a:off x="5276850" y="3617819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PINNED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25989CBD-6D80-4BDE-93F2-001147B0C30D}"/>
              </a:ext>
            </a:extLst>
          </p:cNvPr>
          <p:cNvSpPr/>
          <p:nvPr/>
        </p:nvSpPr>
        <p:spPr>
          <a:xfrm>
            <a:off x="5864353" y="4248149"/>
            <a:ext cx="4095090" cy="2292215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Large Objects Heap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8DFD4119-1CB5-4102-BAE0-EC68501D64B6}"/>
              </a:ext>
            </a:extLst>
          </p:cNvPr>
          <p:cNvSpPr/>
          <p:nvPr/>
        </p:nvSpPr>
        <p:spPr>
          <a:xfrm>
            <a:off x="1468176" y="4222944"/>
            <a:ext cx="4095090" cy="2292215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Small Objects Heap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="" xmlns:a16="http://schemas.microsoft.com/office/drawing/2014/main" id="{049C10E0-4227-4853-9563-68D602303297}"/>
              </a:ext>
            </a:extLst>
          </p:cNvPr>
          <p:cNvCxnSpPr>
            <a:stCxn id="18" idx="2"/>
          </p:cNvCxnSpPr>
          <p:nvPr/>
        </p:nvCxnSpPr>
        <p:spPr>
          <a:xfrm rot="5400000">
            <a:off x="3572652" y="3515502"/>
            <a:ext cx="1284322" cy="11144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="" xmlns:a16="http://schemas.microsoft.com/office/drawing/2014/main" id="{95196153-1C0F-4B64-8FE8-3151F9ECAECB}"/>
              </a:ext>
            </a:extLst>
          </p:cNvPr>
          <p:cNvCxnSpPr>
            <a:stCxn id="22" idx="2"/>
          </p:cNvCxnSpPr>
          <p:nvPr/>
        </p:nvCxnSpPr>
        <p:spPr>
          <a:xfrm rot="5400000">
            <a:off x="4283306" y="3991136"/>
            <a:ext cx="1956251" cy="8499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="" xmlns:a16="http://schemas.microsoft.com/office/drawing/2014/main" id="{D05D8378-4EDE-4939-84E3-5DCEB7A36FB8}"/>
              </a:ext>
            </a:extLst>
          </p:cNvPr>
          <p:cNvCxnSpPr>
            <a:cxnSpLocks/>
            <a:stCxn id="25" idx="2"/>
          </p:cNvCxnSpPr>
          <p:nvPr/>
        </p:nvCxnSpPr>
        <p:spPr>
          <a:xfrm rot="5400000">
            <a:off x="6444308" y="3819690"/>
            <a:ext cx="1172946" cy="4095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="" xmlns:a16="http://schemas.microsoft.com/office/drawing/2014/main" id="{FBE3888C-6BB8-4B55-8EBD-F283A0C9D738}"/>
              </a:ext>
            </a:extLst>
          </p:cNvPr>
          <p:cNvCxnSpPr>
            <a:cxnSpLocks/>
            <a:stCxn id="18" idx="2"/>
          </p:cNvCxnSpPr>
          <p:nvPr/>
        </p:nvCxnSpPr>
        <p:spPr>
          <a:xfrm rot="16200000" flipH="1">
            <a:off x="4670909" y="3531668"/>
            <a:ext cx="1553066" cy="1350835"/>
          </a:xfrm>
          <a:prstGeom prst="bentConnector3">
            <a:avLst>
              <a:gd name="adj1" fmla="val 334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B26593B9-2299-4A92-A148-50AE5E901CF9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45" name="Picture 11">
              <a:extLst>
                <a:ext uri="{FF2B5EF4-FFF2-40B4-BE49-F238E27FC236}">
                  <a16:creationId xmlns="" xmlns:a16="http://schemas.microsoft.com/office/drawing/2014/main" id="{26781E06-8A59-4370-AA83-DE80AC22F5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="" xmlns:a16="http://schemas.microsoft.com/office/drawing/2014/main" id="{BC631392-CA7B-4DCC-AEA8-BEB4256F34EC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493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xmlns="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49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2" descr="https://prodotnetmemory.com/cover.jpg">
            <a:extLst>
              <a:ext uri="{FF2B5EF4-FFF2-40B4-BE49-F238E27FC236}">
                <a16:creationId xmlns:a16="http://schemas.microsoft.com/office/drawing/2014/main" xmlns="" id="{14B77C42-C456-4B92-B034-5DE5AFD5E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158" y="1080684"/>
            <a:ext cx="2724312" cy="388673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73FB6B1A-BC9F-4CD8-8ED6-5152121C95A2}"/>
              </a:ext>
            </a:extLst>
          </p:cNvPr>
          <p:cNvSpPr/>
          <p:nvPr/>
        </p:nvSpPr>
        <p:spPr>
          <a:xfrm>
            <a:off x="1306283" y="742127"/>
            <a:ext cx="25180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https://prodotnetmemory.com/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081C201D-58F5-4D05-9955-B22B0A6611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9204" y="1080683"/>
            <a:ext cx="3151406" cy="388673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1766CF20-A7BE-43AF-80F2-A752F5A797AF}"/>
              </a:ext>
            </a:extLst>
          </p:cNvPr>
          <p:cNvSpPr/>
          <p:nvPr/>
        </p:nvSpPr>
        <p:spPr>
          <a:xfrm>
            <a:off x="4542884" y="742127"/>
            <a:ext cx="36458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https://www.red-gate.com/hub/books/#dotnet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2721A861-1656-4777-AEF1-4DEFE31A2A55}"/>
              </a:ext>
            </a:extLst>
          </p:cNvPr>
          <p:cNvSpPr/>
          <p:nvPr/>
        </p:nvSpPr>
        <p:spPr>
          <a:xfrm>
            <a:off x="8628786" y="742127"/>
            <a:ext cx="30909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https://github.com/sidristij/dotnetbook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571F173C-3AAA-4EE9-B0FC-D7CDE16526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7776" y="1080680"/>
            <a:ext cx="2752932" cy="388673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xmlns="" id="{A9747F82-81A8-4A0F-9DEF-E4E4DD44BCAD}"/>
              </a:ext>
            </a:extLst>
          </p:cNvPr>
          <p:cNvSpPr txBox="1">
            <a:spLocks/>
          </p:cNvSpPr>
          <p:nvPr/>
        </p:nvSpPr>
        <p:spPr>
          <a:xfrm>
            <a:off x="1203158" y="5609967"/>
            <a:ext cx="10347550" cy="776537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44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QA</a:t>
            </a:r>
            <a:endParaRPr lang="ru-RU" sz="44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64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стадии: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Garbage Collector </a:t>
            </a:r>
            <a:r>
              <a:rPr lang="ru-RU" dirty="0"/>
              <a:t>понимает, какие поколения будут собраны</a:t>
            </a:r>
          </a:p>
        </p:txBody>
      </p:sp>
    </p:spTree>
    <p:extLst>
      <p:ext uri="{BB962C8B-B14F-4D97-AF65-F5344CB8AC3E}">
        <p14:creationId xmlns:p14="http://schemas.microsoft.com/office/powerpoint/2010/main" val="2791063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стадии: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Garbage Collector </a:t>
            </a:r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понимает, какие поколения будут собраны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GC .NET </a:t>
            </a:r>
            <a:r>
              <a:rPr lang="ru-RU" dirty="0"/>
              <a:t>является трассирующим</a:t>
            </a:r>
          </a:p>
        </p:txBody>
      </p:sp>
    </p:spTree>
    <p:extLst>
      <p:ext uri="{BB962C8B-B14F-4D97-AF65-F5344CB8AC3E}">
        <p14:creationId xmlns:p14="http://schemas.microsoft.com/office/powerpoint/2010/main" val="2034423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стадии: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Garbage Collector </a:t>
            </a:r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понимает, какие поколения будут собраны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GC .NET </a:t>
            </a:r>
            <a:r>
              <a:rPr lang="ru-RU" dirty="0"/>
              <a:t>является трассирующим: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Он стартует с различных корней </a:t>
            </a:r>
          </a:p>
        </p:txBody>
      </p:sp>
    </p:spTree>
    <p:extLst>
      <p:ext uri="{BB962C8B-B14F-4D97-AF65-F5344CB8AC3E}">
        <p14:creationId xmlns:p14="http://schemas.microsoft.com/office/powerpoint/2010/main" val="3428916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стадии: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Garbage Collector </a:t>
            </a:r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понимает, какие поколения будут собраны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GC .NET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является трассирующим: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Он стартует с различных корней 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И относительно них обходит весь граф объектов</a:t>
            </a:r>
          </a:p>
          <a:p>
            <a:pPr marL="800100" lvl="1" indent="-3429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6463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стадии: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Garbage Collector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понимает, какие поколения будут собраны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GC .NET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является трассирующим: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Он стартует с различных корней 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И относительно них обходит весь граф объектов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Всё, до чего не дошёл механизм обхода – мёртвые объекты</a:t>
            </a:r>
          </a:p>
        </p:txBody>
      </p:sp>
    </p:spTree>
    <p:extLst>
      <p:ext uri="{BB962C8B-B14F-4D97-AF65-F5344CB8AC3E}">
        <p14:creationId xmlns:p14="http://schemas.microsoft.com/office/powerpoint/2010/main" val="1264443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9300</TotalTime>
  <Words>2770</Words>
  <Application>Microsoft Office PowerPoint</Application>
  <PresentationFormat>Широкоэкранный</PresentationFormat>
  <Paragraphs>746</Paragraphs>
  <Slides>49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49</vt:i4>
      </vt:variant>
    </vt:vector>
  </HeadingPairs>
  <TitlesOfParts>
    <vt:vector size="56" baseType="lpstr">
      <vt:lpstr>Arial</vt:lpstr>
      <vt:lpstr>Calibri</vt:lpstr>
      <vt:lpstr>Calibri Light</vt:lpstr>
      <vt:lpstr>Consolas</vt:lpstr>
      <vt:lpstr>Segoe UI Semibold</vt:lpstr>
      <vt:lpstr>Source Sans Pro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Stanislav Sidristij</dc:creator>
  <cp:lastModifiedBy>Stanislav Sidristij</cp:lastModifiedBy>
  <cp:revision>108</cp:revision>
  <dcterms:created xsi:type="dcterms:W3CDTF">2018-09-29T08:14:48Z</dcterms:created>
  <dcterms:modified xsi:type="dcterms:W3CDTF">2019-04-12T16:36:07Z</dcterms:modified>
</cp:coreProperties>
</file>